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media/image1.svg" ContentType="image/svg+xml"/>
  <Override PartName="/ppt/media/image2.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3"/>
    <p:sldId id="257" r:id="rId4"/>
    <p:sldId id="258" r:id="rId5"/>
    <p:sldId id="259" r:id="rId6"/>
    <p:sldId id="260" r:id="rId7"/>
    <p:sldId id="261" r:id="rId8"/>
  </p:sldIdLst>
  <p:sldSz cx="18288000" cy="10287000"/>
  <p:notesSz cx="6858000" cy="9144000"/>
  <p:embeddedFontLst>
    <p:embeddedFont>
      <p:font typeface="Atkinson Hyperlegible"/>
      <p:regular r:id="rId12"/>
    </p:embeddedFont>
    <p:embeddedFont>
      <p:font typeface="Lora" panose="00000500000000000000"/>
      <p:regular r:id="rId1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font" Target="fonts/font2.fntdata"/><Relationship Id="rId12" Type="http://schemas.openxmlformats.org/officeDocument/2006/relationships/font" Target="fonts/font1.fntdata"/><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svg"/><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1.svg"/><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image" Target="../media/image2.sv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sv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sv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sv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BFCFD"/>
        </a:solidFill>
        <a:effectLst/>
      </p:bgPr>
    </p:bg>
    <p:spTree>
      <p:nvGrpSpPr>
        <p:cNvPr id="1" name=""/>
        <p:cNvGrpSpPr/>
        <p:nvPr/>
      </p:nvGrpSpPr>
      <p:grpSpPr>
        <a:xfrm>
          <a:off x="0" y="0"/>
          <a:ext cx="0" cy="0"/>
          <a:chOff x="0" y="0"/>
          <a:chExt cx="0" cy="0"/>
        </a:xfrm>
      </p:grpSpPr>
      <p:grpSp>
        <p:nvGrpSpPr>
          <p:cNvPr id="2" name="Group 2"/>
          <p:cNvGrpSpPr/>
          <p:nvPr/>
        </p:nvGrpSpPr>
        <p:grpSpPr>
          <a:xfrm rot="0">
            <a:off x="1907914" y="2088948"/>
            <a:ext cx="14472173" cy="3559226"/>
            <a:chOff x="0" y="0"/>
            <a:chExt cx="3811601" cy="937409"/>
          </a:xfrm>
        </p:grpSpPr>
        <p:sp>
          <p:nvSpPr>
            <p:cNvPr id="3" name="Freeform 3"/>
            <p:cNvSpPr/>
            <p:nvPr/>
          </p:nvSpPr>
          <p:spPr>
            <a:xfrm>
              <a:off x="0" y="0"/>
              <a:ext cx="3811601" cy="937409"/>
            </a:xfrm>
            <a:custGeom>
              <a:avLst/>
              <a:gdLst/>
              <a:ahLst/>
              <a:cxnLst/>
              <a:rect l="l" t="t" r="r" b="b"/>
              <a:pathLst>
                <a:path w="3811601" h="937409">
                  <a:moveTo>
                    <a:pt x="27283" y="0"/>
                  </a:moveTo>
                  <a:lnTo>
                    <a:pt x="3784319" y="0"/>
                  </a:lnTo>
                  <a:cubicBezTo>
                    <a:pt x="3791554" y="0"/>
                    <a:pt x="3798494" y="2874"/>
                    <a:pt x="3803610" y="7991"/>
                  </a:cubicBezTo>
                  <a:cubicBezTo>
                    <a:pt x="3808727" y="13107"/>
                    <a:pt x="3811601" y="20047"/>
                    <a:pt x="3811601" y="27283"/>
                  </a:cubicBezTo>
                  <a:lnTo>
                    <a:pt x="3811601" y="910127"/>
                  </a:lnTo>
                  <a:cubicBezTo>
                    <a:pt x="3811601" y="925194"/>
                    <a:pt x="3799386" y="937409"/>
                    <a:pt x="3784319" y="937409"/>
                  </a:cubicBezTo>
                  <a:lnTo>
                    <a:pt x="27283" y="937409"/>
                  </a:lnTo>
                  <a:cubicBezTo>
                    <a:pt x="12215" y="937409"/>
                    <a:pt x="0" y="925194"/>
                    <a:pt x="0" y="910127"/>
                  </a:cubicBezTo>
                  <a:lnTo>
                    <a:pt x="0" y="27283"/>
                  </a:lnTo>
                  <a:cubicBezTo>
                    <a:pt x="0" y="12215"/>
                    <a:pt x="12215" y="0"/>
                    <a:pt x="27283" y="0"/>
                  </a:cubicBezTo>
                  <a:close/>
                </a:path>
              </a:pathLst>
            </a:custGeom>
            <a:solidFill>
              <a:srgbClr val="9B5832">
                <a:alpha val="69804"/>
              </a:srgbClr>
            </a:solidFill>
          </p:spPr>
        </p:sp>
        <p:sp>
          <p:nvSpPr>
            <p:cNvPr id="4" name="TextBox 4"/>
            <p:cNvSpPr txBox="1"/>
            <p:nvPr/>
          </p:nvSpPr>
          <p:spPr>
            <a:xfrm>
              <a:off x="0" y="-38100"/>
              <a:ext cx="3811601" cy="975509"/>
            </a:xfrm>
            <a:prstGeom prst="rect">
              <a:avLst/>
            </a:prstGeom>
          </p:spPr>
          <p:txBody>
            <a:bodyPr lIns="50800" tIns="50800" rIns="50800" bIns="50800" rtlCol="0" anchor="ctr"/>
            <a:lstStyle/>
            <a:p>
              <a:pPr algn="ctr">
                <a:lnSpc>
                  <a:spcPts val="2660"/>
                </a:lnSpc>
              </a:pPr>
            </a:p>
          </p:txBody>
        </p:sp>
      </p:grpSp>
      <p:sp>
        <p:nvSpPr>
          <p:cNvPr id="5" name="Freeform 5"/>
          <p:cNvSpPr/>
          <p:nvPr/>
        </p:nvSpPr>
        <p:spPr>
          <a:xfrm>
            <a:off x="7330938" y="5925147"/>
            <a:ext cx="1804573" cy="2324732"/>
          </a:xfrm>
          <a:custGeom>
            <a:avLst/>
            <a:gdLst/>
            <a:ahLst/>
            <a:cxnLst/>
            <a:rect l="l" t="t" r="r" b="b"/>
            <a:pathLst>
              <a:path w="1804573" h="2324732">
                <a:moveTo>
                  <a:pt x="0" y="0"/>
                </a:moveTo>
                <a:lnTo>
                  <a:pt x="1804574" y="0"/>
                </a:lnTo>
                <a:lnTo>
                  <a:pt x="1804574" y="2324732"/>
                </a:lnTo>
                <a:lnTo>
                  <a:pt x="0" y="2324732"/>
                </a:lnTo>
                <a:lnTo>
                  <a:pt x="0" y="0"/>
                </a:lnTo>
                <a:close/>
              </a:path>
            </a:pathLst>
          </a:custGeom>
          <a:blipFill>
            <a:blip r:embed="rId1"/>
            <a:stretch>
              <a:fillRect/>
            </a:stretch>
          </a:blipFill>
        </p:spPr>
      </p:sp>
      <p:sp>
        <p:nvSpPr>
          <p:cNvPr id="6" name="Freeform 6"/>
          <p:cNvSpPr/>
          <p:nvPr/>
        </p:nvSpPr>
        <p:spPr>
          <a:xfrm rot="1933936">
            <a:off x="10005956" y="6139456"/>
            <a:ext cx="552152" cy="867668"/>
          </a:xfrm>
          <a:custGeom>
            <a:avLst/>
            <a:gdLst/>
            <a:ahLst/>
            <a:cxnLst/>
            <a:rect l="l" t="t" r="r" b="b"/>
            <a:pathLst>
              <a:path w="552152" h="867668">
                <a:moveTo>
                  <a:pt x="0" y="0"/>
                </a:moveTo>
                <a:lnTo>
                  <a:pt x="552152" y="0"/>
                </a:lnTo>
                <a:lnTo>
                  <a:pt x="552152" y="867668"/>
                </a:lnTo>
                <a:lnTo>
                  <a:pt x="0" y="86766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7" name="TextBox 7"/>
          <p:cNvSpPr txBox="1"/>
          <p:nvPr/>
        </p:nvSpPr>
        <p:spPr>
          <a:xfrm>
            <a:off x="2213597" y="2389579"/>
            <a:ext cx="13860806" cy="2926715"/>
          </a:xfrm>
          <a:prstGeom prst="rect">
            <a:avLst/>
          </a:prstGeom>
        </p:spPr>
        <p:txBody>
          <a:bodyPr lIns="0" tIns="0" rIns="0" bIns="0" rtlCol="0" anchor="t">
            <a:spAutoFit/>
          </a:bodyPr>
          <a:lstStyle/>
          <a:p>
            <a:pPr algn="ctr">
              <a:lnSpc>
                <a:spcPts val="4600"/>
              </a:lnSpc>
            </a:pPr>
            <a:r>
              <a:rPr lang="en-US" sz="4600" spc="427">
                <a:solidFill>
                  <a:srgbClr val="F8F8F0"/>
                </a:solidFill>
                <a:latin typeface="Atkinson Hyperlegible"/>
                <a:ea typeface="Atkinson Hyperlegible"/>
                <a:cs typeface="Atkinson Hyperlegible"/>
                <a:sym typeface="Atkinson Hyperlegible"/>
              </a:rPr>
              <a:t>The Gender Reasoning in Spanish Nouns:</a:t>
            </a:r>
            <a:endParaRPr lang="en-US" sz="4600" spc="427">
              <a:solidFill>
                <a:srgbClr val="F8F8F0"/>
              </a:solidFill>
              <a:latin typeface="Atkinson Hyperlegible"/>
              <a:ea typeface="Atkinson Hyperlegible"/>
              <a:cs typeface="Atkinson Hyperlegible"/>
              <a:sym typeface="Atkinson Hyperlegible"/>
            </a:endParaRPr>
          </a:p>
          <a:p>
            <a:pPr algn="ctr">
              <a:lnSpc>
                <a:spcPts val="4600"/>
              </a:lnSpc>
            </a:pPr>
          </a:p>
          <a:p>
            <a:pPr algn="ctr">
              <a:lnSpc>
                <a:spcPts val="4600"/>
              </a:lnSpc>
            </a:pPr>
            <a:r>
              <a:rPr lang="en-US" sz="4600" spc="427">
                <a:solidFill>
                  <a:srgbClr val="F8F8F0"/>
                </a:solidFill>
                <a:latin typeface="Atkinson Hyperlegible"/>
                <a:ea typeface="Atkinson Hyperlegible"/>
                <a:cs typeface="Atkinson Hyperlegible"/>
                <a:sym typeface="Atkinson Hyperlegible"/>
              </a:rPr>
              <a:t>Diffe</a:t>
            </a:r>
            <a:r>
              <a:rPr lang="en-US" sz="4600" spc="427">
                <a:solidFill>
                  <a:srgbClr val="F8F8F0"/>
                </a:solidFill>
                <a:latin typeface="Atkinson Hyperlegible"/>
                <a:ea typeface="Atkinson Hyperlegible"/>
                <a:cs typeface="Atkinson Hyperlegible"/>
                <a:sym typeface="Atkinson Hyperlegible"/>
              </a:rPr>
              <a:t>rences Between Native and Non-Native Speakers Whose Native Languages </a:t>
            </a:r>
            <a:endParaRPr lang="en-US" sz="4600" spc="427">
              <a:solidFill>
                <a:srgbClr val="F8F8F0"/>
              </a:solidFill>
              <a:latin typeface="Atkinson Hyperlegible"/>
              <a:ea typeface="Atkinson Hyperlegible"/>
              <a:cs typeface="Atkinson Hyperlegible"/>
              <a:sym typeface="Atkinson Hyperlegible"/>
            </a:endParaRPr>
          </a:p>
          <a:p>
            <a:pPr algn="ctr">
              <a:lnSpc>
                <a:spcPts val="4600"/>
              </a:lnSpc>
            </a:pPr>
            <a:r>
              <a:rPr lang="en-US" sz="4600" spc="427">
                <a:solidFill>
                  <a:srgbClr val="F8F8F0"/>
                </a:solidFill>
                <a:latin typeface="Atkinson Hyperlegible"/>
                <a:ea typeface="Atkinson Hyperlegible"/>
                <a:cs typeface="Atkinson Hyperlegible"/>
                <a:sym typeface="Atkinson Hyperlegible"/>
              </a:rPr>
              <a:t>Do Not Have Grammatical Gender</a:t>
            </a:r>
            <a:endParaRPr lang="en-US" sz="4600" spc="427">
              <a:solidFill>
                <a:srgbClr val="F8F8F0"/>
              </a:solidFill>
              <a:latin typeface="Atkinson Hyperlegible"/>
              <a:ea typeface="Atkinson Hyperlegible"/>
              <a:cs typeface="Atkinson Hyperlegible"/>
              <a:sym typeface="Atkinson Hyperlegible"/>
            </a:endParaRPr>
          </a:p>
        </p:txBody>
      </p:sp>
      <p:sp>
        <p:nvSpPr>
          <p:cNvPr id="8" name="TextBox 8"/>
          <p:cNvSpPr txBox="1"/>
          <p:nvPr/>
        </p:nvSpPr>
        <p:spPr>
          <a:xfrm>
            <a:off x="4148260" y="1104900"/>
            <a:ext cx="9895045" cy="530225"/>
          </a:xfrm>
          <a:prstGeom prst="rect">
            <a:avLst/>
          </a:prstGeom>
        </p:spPr>
        <p:txBody>
          <a:bodyPr lIns="0" tIns="0" rIns="0" bIns="0" rtlCol="0" anchor="t">
            <a:spAutoFit/>
          </a:bodyPr>
          <a:lstStyle/>
          <a:p>
            <a:pPr algn="ctr">
              <a:lnSpc>
                <a:spcPts val="4000"/>
              </a:lnSpc>
            </a:pPr>
            <a:r>
              <a:rPr lang="en-US" sz="4000" spc="371">
                <a:solidFill>
                  <a:srgbClr val="252525"/>
                </a:solidFill>
                <a:latin typeface="Atkinson Hyperlegible"/>
                <a:ea typeface="Atkinson Hyperlegible"/>
                <a:cs typeface="Atkinson Hyperlegible"/>
                <a:sym typeface="Atkinson Hyperlegible"/>
              </a:rPr>
              <a:t>Tenenbaum Tutorials 2024-2025</a:t>
            </a:r>
            <a:endParaRPr lang="en-US" sz="4000" spc="371">
              <a:solidFill>
                <a:srgbClr val="252525"/>
              </a:solidFill>
              <a:latin typeface="Atkinson Hyperlegible"/>
              <a:ea typeface="Atkinson Hyperlegible"/>
              <a:cs typeface="Atkinson Hyperlegible"/>
              <a:sym typeface="Atkinson Hyperlegible"/>
            </a:endParaRPr>
          </a:p>
        </p:txBody>
      </p:sp>
      <p:sp>
        <p:nvSpPr>
          <p:cNvPr id="9" name="TextBox 9"/>
          <p:cNvSpPr txBox="1"/>
          <p:nvPr/>
        </p:nvSpPr>
        <p:spPr>
          <a:xfrm>
            <a:off x="4673627" y="6227714"/>
            <a:ext cx="9895045" cy="530225"/>
          </a:xfrm>
          <a:prstGeom prst="rect">
            <a:avLst/>
          </a:prstGeom>
        </p:spPr>
        <p:txBody>
          <a:bodyPr lIns="0" tIns="0" rIns="0" bIns="0" rtlCol="0" anchor="t">
            <a:spAutoFit/>
          </a:bodyPr>
          <a:lstStyle/>
          <a:p>
            <a:pPr algn="ctr">
              <a:lnSpc>
                <a:spcPts val="4000"/>
              </a:lnSpc>
            </a:pPr>
            <a:r>
              <a:rPr lang="en-US" sz="4000" spc="371">
                <a:solidFill>
                  <a:srgbClr val="252525"/>
                </a:solidFill>
                <a:latin typeface="Lora" panose="00000500000000000000"/>
                <a:ea typeface="Lora" panose="00000500000000000000"/>
                <a:cs typeface="Lora" panose="00000500000000000000"/>
                <a:sym typeface="Lora" panose="00000500000000000000"/>
              </a:rPr>
              <a:t>le</a:t>
            </a:r>
            <a:endParaRPr lang="en-US" sz="4000" spc="371">
              <a:solidFill>
                <a:srgbClr val="252525"/>
              </a:solidFill>
              <a:latin typeface="Lora" panose="00000500000000000000"/>
              <a:ea typeface="Lora" panose="00000500000000000000"/>
              <a:cs typeface="Lora" panose="00000500000000000000"/>
              <a:sym typeface="Lora" panose="00000500000000000000"/>
            </a:endParaRPr>
          </a:p>
        </p:txBody>
      </p:sp>
      <p:sp>
        <p:nvSpPr>
          <p:cNvPr id="10" name="TextBox 10"/>
          <p:cNvSpPr txBox="1"/>
          <p:nvPr/>
        </p:nvSpPr>
        <p:spPr>
          <a:xfrm>
            <a:off x="3768904" y="7573288"/>
            <a:ext cx="9895045" cy="530225"/>
          </a:xfrm>
          <a:prstGeom prst="rect">
            <a:avLst/>
          </a:prstGeom>
        </p:spPr>
        <p:txBody>
          <a:bodyPr lIns="0" tIns="0" rIns="0" bIns="0" rtlCol="0" anchor="t">
            <a:spAutoFit/>
          </a:bodyPr>
          <a:lstStyle/>
          <a:p>
            <a:pPr algn="ctr">
              <a:lnSpc>
                <a:spcPts val="4000"/>
              </a:lnSpc>
            </a:pPr>
            <a:r>
              <a:rPr lang="en-US" sz="4000" spc="371">
                <a:solidFill>
                  <a:srgbClr val="252525"/>
                </a:solidFill>
                <a:latin typeface="Lora" panose="00000500000000000000"/>
                <a:ea typeface="Lora" panose="00000500000000000000"/>
                <a:cs typeface="Lora" panose="00000500000000000000"/>
                <a:sym typeface="Lora" panose="00000500000000000000"/>
              </a:rPr>
              <a:t>la</a:t>
            </a:r>
            <a:endParaRPr lang="en-US" sz="4000" spc="371">
              <a:solidFill>
                <a:srgbClr val="252525"/>
              </a:solidFill>
              <a:latin typeface="Lora" panose="00000500000000000000"/>
              <a:ea typeface="Lora" panose="00000500000000000000"/>
              <a:cs typeface="Lora" panose="00000500000000000000"/>
              <a:sym typeface="Lora" panose="00000500000000000000"/>
            </a:endParaRPr>
          </a:p>
        </p:txBody>
      </p:sp>
      <p:sp>
        <p:nvSpPr>
          <p:cNvPr id="11" name="Freeform 11"/>
          <p:cNvSpPr/>
          <p:nvPr/>
        </p:nvSpPr>
        <p:spPr>
          <a:xfrm rot="108296">
            <a:off x="9251435" y="7373731"/>
            <a:ext cx="552152" cy="867668"/>
          </a:xfrm>
          <a:custGeom>
            <a:avLst/>
            <a:gdLst/>
            <a:ahLst/>
            <a:cxnLst/>
            <a:rect l="l" t="t" r="r" b="b"/>
            <a:pathLst>
              <a:path w="552152" h="867668">
                <a:moveTo>
                  <a:pt x="0" y="0"/>
                </a:moveTo>
                <a:lnTo>
                  <a:pt x="552152" y="0"/>
                </a:lnTo>
                <a:lnTo>
                  <a:pt x="552152" y="867667"/>
                </a:lnTo>
                <a:lnTo>
                  <a:pt x="0" y="867667"/>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2" name="TextBox 12"/>
          <p:cNvSpPr txBox="1"/>
          <p:nvPr/>
        </p:nvSpPr>
        <p:spPr>
          <a:xfrm>
            <a:off x="4148260" y="8540716"/>
            <a:ext cx="9895045" cy="1035050"/>
          </a:xfrm>
          <a:prstGeom prst="rect">
            <a:avLst/>
          </a:prstGeom>
        </p:spPr>
        <p:txBody>
          <a:bodyPr lIns="0" tIns="0" rIns="0" bIns="0" rtlCol="0" anchor="t">
            <a:spAutoFit/>
          </a:bodyPr>
          <a:lstStyle/>
          <a:p>
            <a:pPr algn="ctr">
              <a:lnSpc>
                <a:spcPts val="4000"/>
              </a:lnSpc>
            </a:pPr>
            <a:r>
              <a:rPr lang="en-US" sz="4000" spc="371">
                <a:solidFill>
                  <a:srgbClr val="252525"/>
                </a:solidFill>
                <a:latin typeface="Atkinson Hyperlegible"/>
                <a:ea typeface="Atkinson Hyperlegible"/>
                <a:cs typeface="Atkinson Hyperlegible"/>
                <a:sym typeface="Atkinson Hyperlegible"/>
              </a:rPr>
              <a:t>Presented by Ngoc Diep (Alice)</a:t>
            </a:r>
            <a:endParaRPr lang="en-US" sz="4000" spc="371">
              <a:solidFill>
                <a:srgbClr val="252525"/>
              </a:solidFill>
              <a:latin typeface="Atkinson Hyperlegible"/>
              <a:ea typeface="Atkinson Hyperlegible"/>
              <a:cs typeface="Atkinson Hyperlegible"/>
              <a:sym typeface="Atkinson Hyperlegible"/>
            </a:endParaRPr>
          </a:p>
          <a:p>
            <a:pPr algn="ctr">
              <a:lnSpc>
                <a:spcPts val="4000"/>
              </a:lnSpc>
            </a:pPr>
            <a:r>
              <a:rPr lang="en-US" sz="4000" spc="371">
                <a:solidFill>
                  <a:srgbClr val="252525"/>
                </a:solidFill>
                <a:latin typeface="Atkinson Hyperlegible"/>
                <a:ea typeface="Atkinson Hyperlegible"/>
                <a:cs typeface="Atkinson Hyperlegible"/>
                <a:sym typeface="Atkinson Hyperlegible"/>
              </a:rPr>
              <a:t>Supervisor: Professor Amy George</a:t>
            </a:r>
            <a:endParaRPr lang="en-US" sz="4000" spc="371">
              <a:solidFill>
                <a:srgbClr val="252525"/>
              </a:solidFill>
              <a:latin typeface="Atkinson Hyperlegible"/>
              <a:ea typeface="Atkinson Hyperlegible"/>
              <a:cs typeface="Atkinson Hyperlegible"/>
              <a:sym typeface="Atkinson Hyperlegible"/>
            </a:endParaRPr>
          </a:p>
        </p:txBody>
      </p:sp>
      <p:sp>
        <p:nvSpPr>
          <p:cNvPr id="13" name="Freeform 13"/>
          <p:cNvSpPr/>
          <p:nvPr/>
        </p:nvSpPr>
        <p:spPr>
          <a:xfrm flipH="1">
            <a:off x="774904" y="429561"/>
            <a:ext cx="3165641" cy="690685"/>
          </a:xfrm>
          <a:custGeom>
            <a:avLst/>
            <a:gdLst/>
            <a:ahLst/>
            <a:cxnLst/>
            <a:rect l="l" t="t" r="r" b="b"/>
            <a:pathLst>
              <a:path w="3165641" h="690685">
                <a:moveTo>
                  <a:pt x="3165641" y="0"/>
                </a:moveTo>
                <a:lnTo>
                  <a:pt x="0" y="0"/>
                </a:lnTo>
                <a:lnTo>
                  <a:pt x="0" y="690685"/>
                </a:lnTo>
                <a:lnTo>
                  <a:pt x="3165641" y="690685"/>
                </a:lnTo>
                <a:lnTo>
                  <a:pt x="3165641" y="0"/>
                </a:lnTo>
                <a:close/>
              </a:path>
            </a:pathLst>
          </a:custGeom>
          <a:blipFill>
            <a:blip r:embed="rId4">
              <a:alphaModFix amt="50000"/>
              <a:extLst>
                <a:ext uri="{96DAC541-7B7A-43D3-8B79-37D633B846F1}">
                  <asvg:svgBlip xmlns:asvg="http://schemas.microsoft.com/office/drawing/2016/SVG/main" r:embed="rId5"/>
                </a:ext>
              </a:extLst>
            </a:blip>
            <a:stretch>
              <a:fillRect/>
            </a:stretch>
          </a:blipFill>
        </p:spPr>
      </p:sp>
      <p:sp>
        <p:nvSpPr>
          <p:cNvPr id="14" name="Freeform 14"/>
          <p:cNvSpPr/>
          <p:nvPr/>
        </p:nvSpPr>
        <p:spPr>
          <a:xfrm>
            <a:off x="14137580" y="9119553"/>
            <a:ext cx="3299024" cy="719787"/>
          </a:xfrm>
          <a:custGeom>
            <a:avLst/>
            <a:gdLst/>
            <a:ahLst/>
            <a:cxnLst/>
            <a:rect l="l" t="t" r="r" b="b"/>
            <a:pathLst>
              <a:path w="3299024" h="719787">
                <a:moveTo>
                  <a:pt x="0" y="0"/>
                </a:moveTo>
                <a:lnTo>
                  <a:pt x="3299023" y="0"/>
                </a:lnTo>
                <a:lnTo>
                  <a:pt x="3299023" y="719787"/>
                </a:lnTo>
                <a:lnTo>
                  <a:pt x="0" y="719787"/>
                </a:lnTo>
                <a:lnTo>
                  <a:pt x="0" y="0"/>
                </a:lnTo>
                <a:close/>
              </a:path>
            </a:pathLst>
          </a:custGeom>
          <a:blipFill>
            <a:blip r:embed="rId4">
              <a:alphaModFix amt="50000"/>
              <a:extLst>
                <a:ext uri="{96DAC541-7B7A-43D3-8B79-37D633B846F1}">
                  <asvg:svgBlip xmlns:asvg="http://schemas.microsoft.com/office/drawing/2016/SVG/main" r:embed="rId5"/>
                </a:ext>
              </a:extLst>
            </a:blip>
            <a:stretch>
              <a:fillRect/>
            </a:stretch>
          </a:blipFill>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BFCFD"/>
        </a:solidFill>
        <a:effectLst/>
      </p:bgPr>
    </p:bg>
    <p:spTree>
      <p:nvGrpSpPr>
        <p:cNvPr id="1" name=""/>
        <p:cNvGrpSpPr/>
        <p:nvPr/>
      </p:nvGrpSpPr>
      <p:grpSpPr>
        <a:xfrm>
          <a:off x="0" y="0"/>
          <a:ext cx="0" cy="0"/>
          <a:chOff x="0" y="0"/>
          <a:chExt cx="0" cy="0"/>
        </a:xfrm>
      </p:grpSpPr>
      <p:sp>
        <p:nvSpPr>
          <p:cNvPr id="2" name="TextBox 2"/>
          <p:cNvSpPr txBox="1"/>
          <p:nvPr/>
        </p:nvSpPr>
        <p:spPr>
          <a:xfrm>
            <a:off x="2293270" y="3868307"/>
            <a:ext cx="13701460" cy="2980690"/>
          </a:xfrm>
          <a:prstGeom prst="rect">
            <a:avLst/>
          </a:prstGeom>
        </p:spPr>
        <p:txBody>
          <a:bodyPr lIns="0" tIns="0" rIns="0" bIns="0" rtlCol="0" anchor="t">
            <a:spAutoFit/>
          </a:bodyPr>
          <a:lstStyle/>
          <a:p>
            <a:pPr algn="ctr">
              <a:lnSpc>
                <a:spcPts val="4760"/>
              </a:lnSpc>
            </a:pPr>
            <a:r>
              <a:rPr lang="en-US" sz="3400" spc="125">
                <a:solidFill>
                  <a:srgbClr val="252525"/>
                </a:solidFill>
                <a:latin typeface="Atkinson Hyperlegible"/>
                <a:ea typeface="Atkinson Hyperlegible"/>
                <a:cs typeface="Atkinson Hyperlegible"/>
                <a:sym typeface="Atkinson Hyperlegible"/>
              </a:rPr>
              <a:t>W</a:t>
            </a:r>
            <a:r>
              <a:rPr lang="en-US" sz="3400" spc="125">
                <a:solidFill>
                  <a:srgbClr val="252525"/>
                </a:solidFill>
                <a:latin typeface="Atkinson Hyperlegible"/>
                <a:ea typeface="Atkinson Hyperlegible"/>
                <a:cs typeface="Atkinson Hyperlegible"/>
                <a:sym typeface="Atkinson Hyperlegible"/>
              </a:rPr>
              <a:t>hile native Spanish speakers process gender assignments intuitively, non-native learners may rely on learned strategies. </a:t>
            </a:r>
            <a:endParaRPr lang="en-US" sz="3400" spc="125">
              <a:solidFill>
                <a:srgbClr val="252525"/>
              </a:solidFill>
              <a:latin typeface="Atkinson Hyperlegible"/>
              <a:ea typeface="Atkinson Hyperlegible"/>
              <a:cs typeface="Atkinson Hyperlegible"/>
              <a:sym typeface="Atkinson Hyperlegible"/>
            </a:endParaRPr>
          </a:p>
          <a:p>
            <a:pPr algn="ctr">
              <a:lnSpc>
                <a:spcPts val="4760"/>
              </a:lnSpc>
            </a:pPr>
          </a:p>
          <a:p>
            <a:pPr algn="ctr">
              <a:lnSpc>
                <a:spcPts val="4760"/>
              </a:lnSpc>
            </a:pPr>
            <a:r>
              <a:rPr lang="en-US" sz="3400" spc="125">
                <a:solidFill>
                  <a:srgbClr val="252525"/>
                </a:solidFill>
                <a:latin typeface="Atkinson Hyperlegible"/>
                <a:ea typeface="Atkinson Hyperlegible"/>
                <a:cs typeface="Atkinson Hyperlegible"/>
                <a:sym typeface="Atkinson Hyperlegible"/>
              </a:rPr>
              <a:t>Then what specifically are those strategies? What determines the choices of strategies? Are they effective?</a:t>
            </a:r>
            <a:endParaRPr lang="en-US" sz="3400" spc="125">
              <a:solidFill>
                <a:srgbClr val="252525"/>
              </a:solidFill>
              <a:latin typeface="Atkinson Hyperlegible"/>
              <a:ea typeface="Atkinson Hyperlegible"/>
              <a:cs typeface="Atkinson Hyperlegible"/>
              <a:sym typeface="Atkinson Hyperlegible"/>
            </a:endParaRPr>
          </a:p>
        </p:txBody>
      </p:sp>
      <p:sp>
        <p:nvSpPr>
          <p:cNvPr id="3" name="TextBox 3"/>
          <p:cNvSpPr txBox="1"/>
          <p:nvPr/>
        </p:nvSpPr>
        <p:spPr>
          <a:xfrm>
            <a:off x="2999625" y="1904929"/>
            <a:ext cx="12288749" cy="1149351"/>
          </a:xfrm>
          <a:prstGeom prst="rect">
            <a:avLst/>
          </a:prstGeom>
        </p:spPr>
        <p:txBody>
          <a:bodyPr lIns="0" tIns="0" rIns="0" bIns="0" rtlCol="0" anchor="t">
            <a:spAutoFit/>
          </a:bodyPr>
          <a:lstStyle/>
          <a:p>
            <a:pPr algn="ctr">
              <a:lnSpc>
                <a:spcPts val="6400"/>
              </a:lnSpc>
            </a:pPr>
            <a:r>
              <a:rPr lang="en-US" sz="8000" b="1">
                <a:solidFill>
                  <a:srgbClr val="252525"/>
                </a:solidFill>
                <a:latin typeface="The Seasons Bold"/>
                <a:ea typeface="The Seasons Bold"/>
                <a:cs typeface="The Seasons Bold"/>
                <a:sym typeface="The Seasons Bold"/>
              </a:rPr>
              <a:t>QUESTION</a:t>
            </a:r>
            <a:endParaRPr lang="en-US" sz="8000" b="1">
              <a:solidFill>
                <a:srgbClr val="252525"/>
              </a:solidFill>
              <a:latin typeface="The Seasons Bold"/>
              <a:ea typeface="The Seasons Bold"/>
              <a:cs typeface="The Seasons Bold"/>
              <a:sym typeface="The Seasons Bold"/>
            </a:endParaRPr>
          </a:p>
        </p:txBody>
      </p:sp>
      <p:sp>
        <p:nvSpPr>
          <p:cNvPr id="4" name="Freeform 4"/>
          <p:cNvSpPr/>
          <p:nvPr/>
        </p:nvSpPr>
        <p:spPr>
          <a:xfrm>
            <a:off x="14137580" y="9119553"/>
            <a:ext cx="3299024" cy="719787"/>
          </a:xfrm>
          <a:custGeom>
            <a:avLst/>
            <a:gdLst/>
            <a:ahLst/>
            <a:cxnLst/>
            <a:rect l="l" t="t" r="r" b="b"/>
            <a:pathLst>
              <a:path w="3299024" h="719787">
                <a:moveTo>
                  <a:pt x="0" y="0"/>
                </a:moveTo>
                <a:lnTo>
                  <a:pt x="3299023" y="0"/>
                </a:lnTo>
                <a:lnTo>
                  <a:pt x="3299023" y="719787"/>
                </a:lnTo>
                <a:lnTo>
                  <a:pt x="0" y="719787"/>
                </a:lnTo>
                <a:lnTo>
                  <a:pt x="0"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
        <p:nvSpPr>
          <p:cNvPr id="5" name="Freeform 5"/>
          <p:cNvSpPr/>
          <p:nvPr/>
        </p:nvSpPr>
        <p:spPr>
          <a:xfrm flipH="1">
            <a:off x="774904" y="429561"/>
            <a:ext cx="3165641" cy="690685"/>
          </a:xfrm>
          <a:custGeom>
            <a:avLst/>
            <a:gdLst/>
            <a:ahLst/>
            <a:cxnLst/>
            <a:rect l="l" t="t" r="r" b="b"/>
            <a:pathLst>
              <a:path w="3165641" h="690685">
                <a:moveTo>
                  <a:pt x="3165641" y="0"/>
                </a:moveTo>
                <a:lnTo>
                  <a:pt x="0" y="0"/>
                </a:lnTo>
                <a:lnTo>
                  <a:pt x="0" y="690685"/>
                </a:lnTo>
                <a:lnTo>
                  <a:pt x="3165641" y="690685"/>
                </a:lnTo>
                <a:lnTo>
                  <a:pt x="3165641"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
        <p:nvSpPr>
          <p:cNvPr id="6" name="Freeform 6"/>
          <p:cNvSpPr/>
          <p:nvPr/>
        </p:nvSpPr>
        <p:spPr>
          <a:xfrm>
            <a:off x="4590734" y="7496697"/>
            <a:ext cx="1804573" cy="2324732"/>
          </a:xfrm>
          <a:custGeom>
            <a:avLst/>
            <a:gdLst/>
            <a:ahLst/>
            <a:cxnLst/>
            <a:rect l="l" t="t" r="r" b="b"/>
            <a:pathLst>
              <a:path w="1804573" h="2324732">
                <a:moveTo>
                  <a:pt x="0" y="0"/>
                </a:moveTo>
                <a:lnTo>
                  <a:pt x="1804574" y="0"/>
                </a:lnTo>
                <a:lnTo>
                  <a:pt x="1804574" y="2324732"/>
                </a:lnTo>
                <a:lnTo>
                  <a:pt x="0" y="2324732"/>
                </a:lnTo>
                <a:lnTo>
                  <a:pt x="0" y="0"/>
                </a:lnTo>
                <a:close/>
              </a:path>
            </a:pathLst>
          </a:custGeom>
          <a:blipFill>
            <a:blip r:embed="rId3"/>
            <a:stretch>
              <a:fillRect/>
            </a:stretch>
          </a:blipFill>
        </p:spPr>
      </p:sp>
      <p:sp>
        <p:nvSpPr>
          <p:cNvPr id="7" name="Freeform 7"/>
          <p:cNvSpPr/>
          <p:nvPr/>
        </p:nvSpPr>
        <p:spPr>
          <a:xfrm rot="1933936">
            <a:off x="7265752" y="7711006"/>
            <a:ext cx="552152" cy="867668"/>
          </a:xfrm>
          <a:custGeom>
            <a:avLst/>
            <a:gdLst/>
            <a:ahLst/>
            <a:cxnLst/>
            <a:rect l="l" t="t" r="r" b="b"/>
            <a:pathLst>
              <a:path w="552152" h="867668">
                <a:moveTo>
                  <a:pt x="0" y="0"/>
                </a:moveTo>
                <a:lnTo>
                  <a:pt x="552152" y="0"/>
                </a:lnTo>
                <a:lnTo>
                  <a:pt x="552152" y="867668"/>
                </a:lnTo>
                <a:lnTo>
                  <a:pt x="0" y="867668"/>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8" name="TextBox 8"/>
          <p:cNvSpPr txBox="1"/>
          <p:nvPr/>
        </p:nvSpPr>
        <p:spPr>
          <a:xfrm>
            <a:off x="1933423" y="7799265"/>
            <a:ext cx="9895045" cy="530225"/>
          </a:xfrm>
          <a:prstGeom prst="rect">
            <a:avLst/>
          </a:prstGeom>
        </p:spPr>
        <p:txBody>
          <a:bodyPr lIns="0" tIns="0" rIns="0" bIns="0" rtlCol="0" anchor="t">
            <a:spAutoFit/>
          </a:bodyPr>
          <a:lstStyle/>
          <a:p>
            <a:pPr algn="ctr">
              <a:lnSpc>
                <a:spcPts val="4000"/>
              </a:lnSpc>
            </a:pPr>
            <a:r>
              <a:rPr lang="en-US" sz="4000" spc="371">
                <a:solidFill>
                  <a:srgbClr val="252525"/>
                </a:solidFill>
                <a:latin typeface="Lora" panose="00000500000000000000"/>
                <a:ea typeface="Lora" panose="00000500000000000000"/>
                <a:cs typeface="Lora" panose="00000500000000000000"/>
                <a:sym typeface="Lora" panose="00000500000000000000"/>
              </a:rPr>
              <a:t>le</a:t>
            </a:r>
            <a:endParaRPr lang="en-US" sz="4000" spc="371">
              <a:solidFill>
                <a:srgbClr val="252525"/>
              </a:solidFill>
              <a:latin typeface="Lora" panose="00000500000000000000"/>
              <a:ea typeface="Lora" panose="00000500000000000000"/>
              <a:cs typeface="Lora" panose="00000500000000000000"/>
              <a:sym typeface="Lora" panose="00000500000000000000"/>
            </a:endParaRPr>
          </a:p>
        </p:txBody>
      </p:sp>
      <p:sp>
        <p:nvSpPr>
          <p:cNvPr id="9" name="TextBox 9"/>
          <p:cNvSpPr txBox="1"/>
          <p:nvPr/>
        </p:nvSpPr>
        <p:spPr>
          <a:xfrm>
            <a:off x="1028700" y="9144838"/>
            <a:ext cx="9895045" cy="530225"/>
          </a:xfrm>
          <a:prstGeom prst="rect">
            <a:avLst/>
          </a:prstGeom>
        </p:spPr>
        <p:txBody>
          <a:bodyPr lIns="0" tIns="0" rIns="0" bIns="0" rtlCol="0" anchor="t">
            <a:spAutoFit/>
          </a:bodyPr>
          <a:lstStyle/>
          <a:p>
            <a:pPr algn="ctr">
              <a:lnSpc>
                <a:spcPts val="4000"/>
              </a:lnSpc>
            </a:pPr>
            <a:r>
              <a:rPr lang="en-US" sz="4000" spc="371">
                <a:solidFill>
                  <a:srgbClr val="252525"/>
                </a:solidFill>
                <a:latin typeface="Lora" panose="00000500000000000000"/>
                <a:ea typeface="Lora" panose="00000500000000000000"/>
                <a:cs typeface="Lora" panose="00000500000000000000"/>
                <a:sym typeface="Lora" panose="00000500000000000000"/>
              </a:rPr>
              <a:t>la</a:t>
            </a:r>
            <a:endParaRPr lang="en-US" sz="4000" spc="371">
              <a:solidFill>
                <a:srgbClr val="252525"/>
              </a:solidFill>
              <a:latin typeface="Lora" panose="00000500000000000000"/>
              <a:ea typeface="Lora" panose="00000500000000000000"/>
              <a:cs typeface="Lora" panose="00000500000000000000"/>
              <a:sym typeface="Lora" panose="00000500000000000000"/>
            </a:endParaRPr>
          </a:p>
        </p:txBody>
      </p:sp>
      <p:sp>
        <p:nvSpPr>
          <p:cNvPr id="10" name="Freeform 10"/>
          <p:cNvSpPr/>
          <p:nvPr/>
        </p:nvSpPr>
        <p:spPr>
          <a:xfrm rot="108296">
            <a:off x="6511231" y="8945281"/>
            <a:ext cx="552152" cy="867668"/>
          </a:xfrm>
          <a:custGeom>
            <a:avLst/>
            <a:gdLst/>
            <a:ahLst/>
            <a:cxnLst/>
            <a:rect l="l" t="t" r="r" b="b"/>
            <a:pathLst>
              <a:path w="552152" h="867668">
                <a:moveTo>
                  <a:pt x="0" y="0"/>
                </a:moveTo>
                <a:lnTo>
                  <a:pt x="552152" y="0"/>
                </a:lnTo>
                <a:lnTo>
                  <a:pt x="552152" y="867668"/>
                </a:lnTo>
                <a:lnTo>
                  <a:pt x="0" y="867668"/>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BFCFD"/>
        </a:solidFill>
        <a:effectLst/>
      </p:bgPr>
    </p:bg>
    <p:spTree>
      <p:nvGrpSpPr>
        <p:cNvPr id="1" name=""/>
        <p:cNvGrpSpPr/>
        <p:nvPr/>
      </p:nvGrpSpPr>
      <p:grpSpPr>
        <a:xfrm>
          <a:off x="0" y="0"/>
          <a:ext cx="0" cy="0"/>
          <a:chOff x="0" y="0"/>
          <a:chExt cx="0" cy="0"/>
        </a:xfrm>
      </p:grpSpPr>
      <p:sp>
        <p:nvSpPr>
          <p:cNvPr id="2" name="TextBox 2"/>
          <p:cNvSpPr txBox="1"/>
          <p:nvPr/>
        </p:nvSpPr>
        <p:spPr>
          <a:xfrm>
            <a:off x="1515168" y="4040441"/>
            <a:ext cx="14271923" cy="4331335"/>
          </a:xfrm>
          <a:prstGeom prst="rect">
            <a:avLst/>
          </a:prstGeom>
        </p:spPr>
        <p:txBody>
          <a:bodyPr lIns="0" tIns="0" rIns="0" bIns="0" rtlCol="0" anchor="t">
            <a:spAutoFit/>
          </a:bodyPr>
          <a:lstStyle/>
          <a:p>
            <a:pPr algn="l">
              <a:lnSpc>
                <a:spcPts val="4340"/>
              </a:lnSpc>
            </a:pPr>
            <a:r>
              <a:rPr lang="en-US" sz="3100" spc="114">
                <a:solidFill>
                  <a:srgbClr val="252525"/>
                </a:solidFill>
                <a:latin typeface="Atkinson Hyperlegible"/>
                <a:ea typeface="Atkinson Hyperlegible"/>
                <a:cs typeface="Atkinson Hyperlegible"/>
                <a:sym typeface="Atkinson Hyperlegible"/>
              </a:rPr>
              <a:t>Four participants vary in Spanish proficiency, ranging from A1 to B2 levels, when given a 20-question test that includes both common and uncommon Spanish nouns. All participants have the native language not Spanish, all are pursuing bachelor degree, and has the moderate exposure to Spanish speaking environment.  </a:t>
            </a:r>
            <a:endParaRPr lang="en-US" sz="3100" spc="114">
              <a:solidFill>
                <a:srgbClr val="252525"/>
              </a:solidFill>
              <a:latin typeface="Atkinson Hyperlegible"/>
              <a:ea typeface="Atkinson Hyperlegible"/>
              <a:cs typeface="Atkinson Hyperlegible"/>
              <a:sym typeface="Atkinson Hyperlegible"/>
            </a:endParaRPr>
          </a:p>
          <a:p>
            <a:pPr algn="l">
              <a:lnSpc>
                <a:spcPts val="4340"/>
              </a:lnSpc>
            </a:pPr>
          </a:p>
          <a:p>
            <a:pPr algn="l">
              <a:lnSpc>
                <a:spcPts val="4340"/>
              </a:lnSpc>
            </a:pPr>
            <a:r>
              <a:rPr lang="en-US" sz="3100" spc="114">
                <a:solidFill>
                  <a:srgbClr val="252525"/>
                </a:solidFill>
                <a:latin typeface="Atkinson Hyperlegible"/>
                <a:ea typeface="Atkinson Hyperlegible"/>
                <a:cs typeface="Atkinson Hyperlegible"/>
                <a:sym typeface="Atkinson Hyperlegible"/>
              </a:rPr>
              <a:t>They are asked to speak aloud what they think as they assign the genders to the Spanish nouns in the test.</a:t>
            </a:r>
            <a:r>
              <a:rPr lang="en-US" sz="3100" spc="114">
                <a:solidFill>
                  <a:srgbClr val="252525"/>
                </a:solidFill>
                <a:latin typeface="Atkinson Hyperlegible"/>
                <a:ea typeface="Atkinson Hyperlegible"/>
                <a:cs typeface="Atkinson Hyperlegible"/>
                <a:sym typeface="Atkinson Hyperlegible"/>
              </a:rPr>
              <a:t> </a:t>
            </a:r>
            <a:endParaRPr lang="en-US" sz="3100" spc="114">
              <a:solidFill>
                <a:srgbClr val="252525"/>
              </a:solidFill>
              <a:latin typeface="Atkinson Hyperlegible"/>
              <a:ea typeface="Atkinson Hyperlegible"/>
              <a:cs typeface="Atkinson Hyperlegible"/>
              <a:sym typeface="Atkinson Hyperlegible"/>
            </a:endParaRPr>
          </a:p>
        </p:txBody>
      </p:sp>
      <p:sp>
        <p:nvSpPr>
          <p:cNvPr id="3" name="TextBox 3"/>
          <p:cNvSpPr txBox="1"/>
          <p:nvPr/>
        </p:nvSpPr>
        <p:spPr>
          <a:xfrm>
            <a:off x="3923047" y="1521039"/>
            <a:ext cx="10441907" cy="1103458"/>
          </a:xfrm>
          <a:prstGeom prst="rect">
            <a:avLst/>
          </a:prstGeom>
        </p:spPr>
        <p:txBody>
          <a:bodyPr lIns="0" tIns="0" rIns="0" bIns="0" rtlCol="0" anchor="t">
            <a:spAutoFit/>
          </a:bodyPr>
          <a:lstStyle/>
          <a:p>
            <a:pPr algn="ctr">
              <a:lnSpc>
                <a:spcPts val="6400"/>
              </a:lnSpc>
            </a:pPr>
            <a:r>
              <a:rPr lang="en-US" sz="8000" b="1">
                <a:solidFill>
                  <a:srgbClr val="252525"/>
                </a:solidFill>
                <a:latin typeface="The Seasons Bold"/>
                <a:ea typeface="The Seasons Bold"/>
                <a:cs typeface="The Seasons Bold"/>
                <a:sym typeface="The Seasons Bold"/>
              </a:rPr>
              <a:t>METHODOLOGY</a:t>
            </a:r>
            <a:endParaRPr lang="en-US" sz="8000" b="1">
              <a:solidFill>
                <a:srgbClr val="252525"/>
              </a:solidFill>
              <a:latin typeface="The Seasons Bold"/>
              <a:ea typeface="The Seasons Bold"/>
              <a:cs typeface="The Seasons Bold"/>
              <a:sym typeface="The Seasons Bold"/>
            </a:endParaRPr>
          </a:p>
        </p:txBody>
      </p:sp>
      <p:sp>
        <p:nvSpPr>
          <p:cNvPr id="4" name="TextBox 4"/>
          <p:cNvSpPr txBox="1"/>
          <p:nvPr/>
        </p:nvSpPr>
        <p:spPr>
          <a:xfrm>
            <a:off x="1515168" y="3191574"/>
            <a:ext cx="4676959" cy="568325"/>
          </a:xfrm>
          <a:prstGeom prst="rect">
            <a:avLst/>
          </a:prstGeom>
        </p:spPr>
        <p:txBody>
          <a:bodyPr lIns="0" tIns="0" rIns="0" bIns="0" rtlCol="0" anchor="t">
            <a:spAutoFit/>
          </a:bodyPr>
          <a:lstStyle/>
          <a:p>
            <a:pPr algn="l">
              <a:lnSpc>
                <a:spcPts val="4000"/>
              </a:lnSpc>
            </a:pPr>
            <a:r>
              <a:rPr lang="en-US" sz="5000" b="1" spc="185">
                <a:solidFill>
                  <a:srgbClr val="252525"/>
                </a:solidFill>
                <a:latin typeface="Atkinson Hyperlegible Bold"/>
                <a:ea typeface="Atkinson Hyperlegible Bold"/>
                <a:cs typeface="Atkinson Hyperlegible Bold"/>
                <a:sym typeface="Atkinson Hyperlegible Bold"/>
              </a:rPr>
              <a:t>Quantitative</a:t>
            </a:r>
            <a:endParaRPr lang="en-US" sz="5000" b="1" spc="185">
              <a:solidFill>
                <a:srgbClr val="252525"/>
              </a:solidFill>
              <a:latin typeface="Atkinson Hyperlegible Bold"/>
              <a:ea typeface="Atkinson Hyperlegible Bold"/>
              <a:cs typeface="Atkinson Hyperlegible Bold"/>
              <a:sym typeface="Atkinson Hyperlegible Bold"/>
            </a:endParaRPr>
          </a:p>
        </p:txBody>
      </p:sp>
      <p:sp>
        <p:nvSpPr>
          <p:cNvPr id="5" name="Freeform 5"/>
          <p:cNvSpPr/>
          <p:nvPr/>
        </p:nvSpPr>
        <p:spPr>
          <a:xfrm>
            <a:off x="14137580" y="9119553"/>
            <a:ext cx="3299024" cy="719787"/>
          </a:xfrm>
          <a:custGeom>
            <a:avLst/>
            <a:gdLst/>
            <a:ahLst/>
            <a:cxnLst/>
            <a:rect l="l" t="t" r="r" b="b"/>
            <a:pathLst>
              <a:path w="3299024" h="719787">
                <a:moveTo>
                  <a:pt x="0" y="0"/>
                </a:moveTo>
                <a:lnTo>
                  <a:pt x="3299023" y="0"/>
                </a:lnTo>
                <a:lnTo>
                  <a:pt x="3299023" y="719787"/>
                </a:lnTo>
                <a:lnTo>
                  <a:pt x="0" y="719787"/>
                </a:lnTo>
                <a:lnTo>
                  <a:pt x="0"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
        <p:nvSpPr>
          <p:cNvPr id="6" name="Freeform 6"/>
          <p:cNvSpPr/>
          <p:nvPr/>
        </p:nvSpPr>
        <p:spPr>
          <a:xfrm flipH="1">
            <a:off x="774904" y="429561"/>
            <a:ext cx="3165641" cy="690685"/>
          </a:xfrm>
          <a:custGeom>
            <a:avLst/>
            <a:gdLst/>
            <a:ahLst/>
            <a:cxnLst/>
            <a:rect l="l" t="t" r="r" b="b"/>
            <a:pathLst>
              <a:path w="3165641" h="690685">
                <a:moveTo>
                  <a:pt x="3165641" y="0"/>
                </a:moveTo>
                <a:lnTo>
                  <a:pt x="0" y="0"/>
                </a:lnTo>
                <a:lnTo>
                  <a:pt x="0" y="690685"/>
                </a:lnTo>
                <a:lnTo>
                  <a:pt x="3165641" y="690685"/>
                </a:lnTo>
                <a:lnTo>
                  <a:pt x="3165641"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BFCFD"/>
        </a:solidFill>
        <a:effectLst/>
      </p:bgPr>
    </p:bg>
    <p:spTree>
      <p:nvGrpSpPr>
        <p:cNvPr id="1" name=""/>
        <p:cNvGrpSpPr/>
        <p:nvPr/>
      </p:nvGrpSpPr>
      <p:grpSpPr>
        <a:xfrm>
          <a:off x="0" y="0"/>
          <a:ext cx="0" cy="0"/>
          <a:chOff x="0" y="0"/>
          <a:chExt cx="0" cy="0"/>
        </a:xfrm>
      </p:grpSpPr>
      <p:sp>
        <p:nvSpPr>
          <p:cNvPr id="2" name="Freeform 2"/>
          <p:cNvSpPr/>
          <p:nvPr/>
        </p:nvSpPr>
        <p:spPr>
          <a:xfrm>
            <a:off x="14697543" y="9258300"/>
            <a:ext cx="3299024" cy="719787"/>
          </a:xfrm>
          <a:custGeom>
            <a:avLst/>
            <a:gdLst/>
            <a:ahLst/>
            <a:cxnLst/>
            <a:rect l="l" t="t" r="r" b="b"/>
            <a:pathLst>
              <a:path w="3299024" h="719787">
                <a:moveTo>
                  <a:pt x="0" y="0"/>
                </a:moveTo>
                <a:lnTo>
                  <a:pt x="3299024" y="0"/>
                </a:lnTo>
                <a:lnTo>
                  <a:pt x="3299024" y="719787"/>
                </a:lnTo>
                <a:lnTo>
                  <a:pt x="0" y="719787"/>
                </a:lnTo>
                <a:lnTo>
                  <a:pt x="0"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
        <p:nvSpPr>
          <p:cNvPr id="3" name="Freeform 3"/>
          <p:cNvSpPr/>
          <p:nvPr/>
        </p:nvSpPr>
        <p:spPr>
          <a:xfrm flipH="1">
            <a:off x="155201" y="338015"/>
            <a:ext cx="3165641" cy="690685"/>
          </a:xfrm>
          <a:custGeom>
            <a:avLst/>
            <a:gdLst/>
            <a:ahLst/>
            <a:cxnLst/>
            <a:rect l="l" t="t" r="r" b="b"/>
            <a:pathLst>
              <a:path w="3165641" h="690685">
                <a:moveTo>
                  <a:pt x="3165642" y="0"/>
                </a:moveTo>
                <a:lnTo>
                  <a:pt x="0" y="0"/>
                </a:lnTo>
                <a:lnTo>
                  <a:pt x="0" y="690685"/>
                </a:lnTo>
                <a:lnTo>
                  <a:pt x="3165642" y="690685"/>
                </a:lnTo>
                <a:lnTo>
                  <a:pt x="3165642"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
        <p:nvSpPr>
          <p:cNvPr id="4" name="Freeform 4"/>
          <p:cNvSpPr/>
          <p:nvPr/>
        </p:nvSpPr>
        <p:spPr>
          <a:xfrm>
            <a:off x="3590457" y="2057605"/>
            <a:ext cx="11107087" cy="7023188"/>
          </a:xfrm>
          <a:custGeom>
            <a:avLst/>
            <a:gdLst/>
            <a:ahLst/>
            <a:cxnLst/>
            <a:rect l="l" t="t" r="r" b="b"/>
            <a:pathLst>
              <a:path w="11107087" h="7023188">
                <a:moveTo>
                  <a:pt x="0" y="0"/>
                </a:moveTo>
                <a:lnTo>
                  <a:pt x="11107086" y="0"/>
                </a:lnTo>
                <a:lnTo>
                  <a:pt x="11107086" y="7023188"/>
                </a:lnTo>
                <a:lnTo>
                  <a:pt x="0" y="7023188"/>
                </a:lnTo>
                <a:lnTo>
                  <a:pt x="0" y="0"/>
                </a:lnTo>
                <a:close/>
              </a:path>
            </a:pathLst>
          </a:custGeom>
          <a:blipFill>
            <a:blip r:embed="rId3"/>
            <a:stretch>
              <a:fillRect l="-100294" t="-110160" r="-70453" b="-57453"/>
            </a:stretch>
          </a:blipFill>
        </p:spPr>
      </p:sp>
      <p:sp>
        <p:nvSpPr>
          <p:cNvPr id="5" name="TextBox 5"/>
          <p:cNvSpPr txBox="1"/>
          <p:nvPr/>
        </p:nvSpPr>
        <p:spPr>
          <a:xfrm>
            <a:off x="5323669" y="908254"/>
            <a:ext cx="7640663" cy="1149351"/>
          </a:xfrm>
          <a:prstGeom prst="rect">
            <a:avLst/>
          </a:prstGeom>
        </p:spPr>
        <p:txBody>
          <a:bodyPr lIns="0" tIns="0" rIns="0" bIns="0" rtlCol="0" anchor="t">
            <a:spAutoFit/>
          </a:bodyPr>
          <a:lstStyle/>
          <a:p>
            <a:pPr algn="ctr">
              <a:lnSpc>
                <a:spcPts val="6400"/>
              </a:lnSpc>
            </a:pPr>
            <a:r>
              <a:rPr lang="en-US" sz="8000" b="1">
                <a:solidFill>
                  <a:srgbClr val="252525"/>
                </a:solidFill>
                <a:latin typeface="The Seasons Bold"/>
                <a:ea typeface="The Seasons Bold"/>
                <a:cs typeface="The Seasons Bold"/>
                <a:sym typeface="The Seasons Bold"/>
              </a:rPr>
              <a:t>RESULT</a:t>
            </a:r>
            <a:endParaRPr lang="en-US" sz="8000" b="1">
              <a:solidFill>
                <a:srgbClr val="252525"/>
              </a:solidFill>
              <a:latin typeface="The Seasons Bold"/>
              <a:ea typeface="The Seasons Bold"/>
              <a:cs typeface="The Seasons Bold"/>
              <a:sym typeface="The Seasons 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BFCFD"/>
        </a:solidFill>
        <a:effectLst/>
      </p:bgPr>
    </p:bg>
    <p:spTree>
      <p:nvGrpSpPr>
        <p:cNvPr id="1" name=""/>
        <p:cNvGrpSpPr/>
        <p:nvPr/>
      </p:nvGrpSpPr>
      <p:grpSpPr>
        <a:xfrm>
          <a:off x="0" y="0"/>
          <a:ext cx="0" cy="0"/>
          <a:chOff x="0" y="0"/>
          <a:chExt cx="0" cy="0"/>
        </a:xfrm>
      </p:grpSpPr>
      <p:sp>
        <p:nvSpPr>
          <p:cNvPr id="2" name="TextBox 2"/>
          <p:cNvSpPr txBox="1"/>
          <p:nvPr/>
        </p:nvSpPr>
        <p:spPr>
          <a:xfrm>
            <a:off x="4711495" y="1622072"/>
            <a:ext cx="8865010" cy="1103458"/>
          </a:xfrm>
          <a:prstGeom prst="rect">
            <a:avLst/>
          </a:prstGeom>
        </p:spPr>
        <p:txBody>
          <a:bodyPr lIns="0" tIns="0" rIns="0" bIns="0" rtlCol="0" anchor="t">
            <a:spAutoFit/>
          </a:bodyPr>
          <a:lstStyle/>
          <a:p>
            <a:pPr algn="ctr">
              <a:lnSpc>
                <a:spcPts val="6400"/>
              </a:lnSpc>
            </a:pPr>
            <a:r>
              <a:rPr lang="en-US" sz="8000" b="1">
                <a:solidFill>
                  <a:srgbClr val="252525"/>
                </a:solidFill>
                <a:latin typeface="The Seasons Bold"/>
                <a:ea typeface="The Seasons Bold"/>
                <a:cs typeface="The Seasons Bold"/>
                <a:sym typeface="The Seasons Bold"/>
              </a:rPr>
              <a:t>CONCLUSION</a:t>
            </a:r>
            <a:endParaRPr lang="en-US" sz="8000" b="1">
              <a:solidFill>
                <a:srgbClr val="252525"/>
              </a:solidFill>
              <a:latin typeface="The Seasons Bold"/>
              <a:ea typeface="The Seasons Bold"/>
              <a:cs typeface="The Seasons Bold"/>
              <a:sym typeface="The Seasons Bold"/>
            </a:endParaRPr>
          </a:p>
        </p:txBody>
      </p:sp>
      <p:sp>
        <p:nvSpPr>
          <p:cNvPr id="3" name="TextBox 3"/>
          <p:cNvSpPr txBox="1"/>
          <p:nvPr/>
        </p:nvSpPr>
        <p:spPr>
          <a:xfrm>
            <a:off x="2247349" y="3125580"/>
            <a:ext cx="13793302" cy="5929630"/>
          </a:xfrm>
          <a:prstGeom prst="rect">
            <a:avLst/>
          </a:prstGeom>
        </p:spPr>
        <p:txBody>
          <a:bodyPr lIns="0" tIns="0" rIns="0" bIns="0" rtlCol="0" anchor="t">
            <a:spAutoFit/>
          </a:bodyPr>
          <a:lstStyle/>
          <a:p>
            <a:pPr marL="604520" lvl="1" indent="-302260" algn="l">
              <a:lnSpc>
                <a:spcPts val="3920"/>
              </a:lnSpc>
              <a:buFont typeface="Arial" panose="020B0604020202020204"/>
              <a:buChar char="•"/>
            </a:pPr>
            <a:r>
              <a:rPr lang="en-US" sz="2800" spc="103">
                <a:solidFill>
                  <a:srgbClr val="252525"/>
                </a:solidFill>
                <a:latin typeface="Atkinson Hyperlegible"/>
                <a:ea typeface="Atkinson Hyperlegible"/>
                <a:cs typeface="Atkinson Hyperlegible"/>
                <a:sym typeface="Atkinson Hyperlegible"/>
              </a:rPr>
              <a:t>Nativ</a:t>
            </a:r>
            <a:r>
              <a:rPr lang="en-US" sz="2800" spc="103">
                <a:solidFill>
                  <a:srgbClr val="252525"/>
                </a:solidFill>
                <a:latin typeface="Atkinson Hyperlegible"/>
                <a:ea typeface="Atkinson Hyperlegible"/>
                <a:cs typeface="Atkinson Hyperlegible"/>
                <a:sym typeface="Atkinson Hyperlegible"/>
              </a:rPr>
              <a:t>e speakers encode gender as an intrinsic and automatic feature of nouns effortlessly as part of their mental lexicon.</a:t>
            </a:r>
            <a:endParaRPr lang="en-US" sz="2800" spc="103">
              <a:solidFill>
                <a:srgbClr val="252525"/>
              </a:solidFill>
              <a:latin typeface="Atkinson Hyperlegible"/>
              <a:ea typeface="Atkinson Hyperlegible"/>
              <a:cs typeface="Atkinson Hyperlegible"/>
              <a:sym typeface="Atkinson Hyperlegible"/>
            </a:endParaRPr>
          </a:p>
          <a:p>
            <a:pPr algn="l">
              <a:lnSpc>
                <a:spcPts val="3920"/>
              </a:lnSpc>
            </a:pPr>
          </a:p>
          <a:p>
            <a:pPr marL="604520" lvl="1" indent="-302260" algn="l">
              <a:lnSpc>
                <a:spcPts val="3920"/>
              </a:lnSpc>
              <a:buFont typeface="Arial" panose="020B0604020202020204"/>
              <a:buChar char="•"/>
            </a:pPr>
            <a:r>
              <a:rPr lang="en-US" sz="2800" spc="103">
                <a:solidFill>
                  <a:srgbClr val="252525"/>
                </a:solidFill>
                <a:latin typeface="Atkinson Hyperlegible"/>
                <a:ea typeface="Atkinson Hyperlegible"/>
                <a:cs typeface="Atkinson Hyperlegible"/>
                <a:sym typeface="Atkinson Hyperlegible"/>
              </a:rPr>
              <a:t>Non-native learners approach gender assignment as a cognitive challenge requiring conscious reasoning and reliance on learned rules. </a:t>
            </a:r>
            <a:endParaRPr lang="en-US" sz="2800" spc="103">
              <a:solidFill>
                <a:srgbClr val="252525"/>
              </a:solidFill>
              <a:latin typeface="Atkinson Hyperlegible"/>
              <a:ea typeface="Atkinson Hyperlegible"/>
              <a:cs typeface="Atkinson Hyperlegible"/>
              <a:sym typeface="Atkinson Hyperlegible"/>
            </a:endParaRPr>
          </a:p>
          <a:p>
            <a:pPr algn="l">
              <a:lnSpc>
                <a:spcPts val="3920"/>
              </a:lnSpc>
            </a:pPr>
          </a:p>
          <a:p>
            <a:pPr marL="604520" lvl="1" indent="-302260" algn="l">
              <a:lnSpc>
                <a:spcPts val="3920"/>
              </a:lnSpc>
              <a:buFont typeface="Arial" panose="020B0604020202020204"/>
              <a:buChar char="•"/>
            </a:pPr>
            <a:r>
              <a:rPr lang="en-US" sz="2800" spc="103">
                <a:solidFill>
                  <a:srgbClr val="252525"/>
                </a:solidFill>
                <a:latin typeface="Atkinson Hyperlegible"/>
                <a:ea typeface="Atkinson Hyperlegible"/>
                <a:cs typeface="Atkinson Hyperlegible"/>
                <a:sym typeface="Atkinson Hyperlegible"/>
              </a:rPr>
              <a:t>The proficiency level and exposure time to the Spanish language significantly influence strategy preferences.</a:t>
            </a:r>
            <a:endParaRPr lang="en-US" sz="2800" spc="103">
              <a:solidFill>
                <a:srgbClr val="252525"/>
              </a:solidFill>
              <a:latin typeface="Atkinson Hyperlegible"/>
              <a:ea typeface="Atkinson Hyperlegible"/>
              <a:cs typeface="Atkinson Hyperlegible"/>
              <a:sym typeface="Atkinson Hyperlegible"/>
            </a:endParaRPr>
          </a:p>
          <a:p>
            <a:pPr algn="l">
              <a:lnSpc>
                <a:spcPts val="3920"/>
              </a:lnSpc>
            </a:pPr>
          </a:p>
          <a:p>
            <a:pPr marL="604520" lvl="1" indent="-302260" algn="l">
              <a:lnSpc>
                <a:spcPts val="3920"/>
              </a:lnSpc>
              <a:buFont typeface="Arial" panose="020B0604020202020204"/>
              <a:buChar char="•"/>
            </a:pPr>
            <a:r>
              <a:rPr lang="en-US" sz="2800" spc="103">
                <a:solidFill>
                  <a:srgbClr val="252525"/>
                </a:solidFill>
                <a:latin typeface="Atkinson Hyperlegible"/>
                <a:ea typeface="Atkinson Hyperlegible"/>
                <a:cs typeface="Atkinson Hyperlegible"/>
                <a:sym typeface="Atkinson Hyperlegible"/>
              </a:rPr>
              <a:t>The most effective strategy is memorisation or chunking. The least is interlanguage strategy. </a:t>
            </a:r>
            <a:endParaRPr lang="en-US" sz="2800" spc="103">
              <a:solidFill>
                <a:srgbClr val="252525"/>
              </a:solidFill>
              <a:latin typeface="Atkinson Hyperlegible"/>
              <a:ea typeface="Atkinson Hyperlegible"/>
              <a:cs typeface="Atkinson Hyperlegible"/>
              <a:sym typeface="Atkinson Hyperlegible"/>
            </a:endParaRPr>
          </a:p>
          <a:p>
            <a:pPr algn="just">
              <a:lnSpc>
                <a:spcPts val="3920"/>
              </a:lnSpc>
            </a:pPr>
          </a:p>
        </p:txBody>
      </p:sp>
      <p:sp>
        <p:nvSpPr>
          <p:cNvPr id="4" name="Freeform 4"/>
          <p:cNvSpPr/>
          <p:nvPr/>
        </p:nvSpPr>
        <p:spPr>
          <a:xfrm>
            <a:off x="14988976" y="9258300"/>
            <a:ext cx="3299024" cy="719787"/>
          </a:xfrm>
          <a:custGeom>
            <a:avLst/>
            <a:gdLst/>
            <a:ahLst/>
            <a:cxnLst/>
            <a:rect l="l" t="t" r="r" b="b"/>
            <a:pathLst>
              <a:path w="3299024" h="719787">
                <a:moveTo>
                  <a:pt x="0" y="0"/>
                </a:moveTo>
                <a:lnTo>
                  <a:pt x="3299024" y="0"/>
                </a:lnTo>
                <a:lnTo>
                  <a:pt x="3299024" y="719787"/>
                </a:lnTo>
                <a:lnTo>
                  <a:pt x="0" y="719787"/>
                </a:lnTo>
                <a:lnTo>
                  <a:pt x="0"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
        <p:nvSpPr>
          <p:cNvPr id="5" name="Freeform 5"/>
          <p:cNvSpPr/>
          <p:nvPr/>
        </p:nvSpPr>
        <p:spPr>
          <a:xfrm flipH="1">
            <a:off x="0" y="338015"/>
            <a:ext cx="3165641" cy="690685"/>
          </a:xfrm>
          <a:custGeom>
            <a:avLst/>
            <a:gdLst/>
            <a:ahLst/>
            <a:cxnLst/>
            <a:rect l="l" t="t" r="r" b="b"/>
            <a:pathLst>
              <a:path w="3165641" h="690685">
                <a:moveTo>
                  <a:pt x="3165641" y="0"/>
                </a:moveTo>
                <a:lnTo>
                  <a:pt x="0" y="0"/>
                </a:lnTo>
                <a:lnTo>
                  <a:pt x="0" y="690685"/>
                </a:lnTo>
                <a:lnTo>
                  <a:pt x="3165641" y="690685"/>
                </a:lnTo>
                <a:lnTo>
                  <a:pt x="3165641"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BFCFD"/>
        </a:solidFill>
        <a:effectLst/>
      </p:bgPr>
    </p:bg>
    <p:spTree>
      <p:nvGrpSpPr>
        <p:cNvPr id="1" name=""/>
        <p:cNvGrpSpPr/>
        <p:nvPr/>
      </p:nvGrpSpPr>
      <p:grpSpPr>
        <a:xfrm>
          <a:off x="0" y="0"/>
          <a:ext cx="0" cy="0"/>
          <a:chOff x="0" y="0"/>
          <a:chExt cx="0" cy="0"/>
        </a:xfrm>
      </p:grpSpPr>
      <p:sp>
        <p:nvSpPr>
          <p:cNvPr id="2" name="TextBox 2"/>
          <p:cNvSpPr txBox="1"/>
          <p:nvPr/>
        </p:nvSpPr>
        <p:spPr>
          <a:xfrm>
            <a:off x="2743355" y="4609924"/>
            <a:ext cx="12779699" cy="2100643"/>
          </a:xfrm>
          <a:prstGeom prst="rect">
            <a:avLst/>
          </a:prstGeom>
        </p:spPr>
        <p:txBody>
          <a:bodyPr lIns="0" tIns="0" rIns="0" bIns="0" rtlCol="0" anchor="t">
            <a:spAutoFit/>
          </a:bodyPr>
          <a:lstStyle/>
          <a:p>
            <a:pPr algn="ctr">
              <a:lnSpc>
                <a:spcPts val="12435"/>
              </a:lnSpc>
            </a:pPr>
            <a:r>
              <a:rPr lang="en-US" sz="15545" b="1">
                <a:solidFill>
                  <a:srgbClr val="252525"/>
                </a:solidFill>
                <a:latin typeface="The Seasons Bold"/>
                <a:ea typeface="The Seasons Bold"/>
                <a:cs typeface="The Seasons Bold"/>
                <a:sym typeface="The Seasons Bold"/>
              </a:rPr>
              <a:t>THANK YOU</a:t>
            </a:r>
            <a:endParaRPr lang="en-US" sz="15545" b="1">
              <a:solidFill>
                <a:srgbClr val="252525"/>
              </a:solidFill>
              <a:latin typeface="The Seasons Bold"/>
              <a:ea typeface="The Seasons Bold"/>
              <a:cs typeface="The Seasons Bold"/>
              <a:sym typeface="The Seasons Bold"/>
            </a:endParaRPr>
          </a:p>
        </p:txBody>
      </p:sp>
      <p:sp>
        <p:nvSpPr>
          <p:cNvPr id="3" name="TextBox 3"/>
          <p:cNvSpPr txBox="1"/>
          <p:nvPr/>
        </p:nvSpPr>
        <p:spPr>
          <a:xfrm>
            <a:off x="4196477" y="6667387"/>
            <a:ext cx="9895045" cy="1035050"/>
          </a:xfrm>
          <a:prstGeom prst="rect">
            <a:avLst/>
          </a:prstGeom>
        </p:spPr>
        <p:txBody>
          <a:bodyPr lIns="0" tIns="0" rIns="0" bIns="0" rtlCol="0" anchor="t">
            <a:spAutoFit/>
          </a:bodyPr>
          <a:lstStyle/>
          <a:p>
            <a:pPr algn="ctr">
              <a:lnSpc>
                <a:spcPts val="4000"/>
              </a:lnSpc>
            </a:pPr>
            <a:r>
              <a:rPr lang="en-US" sz="4000" spc="371">
                <a:solidFill>
                  <a:srgbClr val="252525"/>
                </a:solidFill>
                <a:latin typeface="Atkinson Hyperlegible"/>
                <a:ea typeface="Atkinson Hyperlegible"/>
                <a:cs typeface="Atkinson Hyperlegible"/>
                <a:sym typeface="Atkinson Hyperlegible"/>
              </a:rPr>
              <a:t>Presented by Ngoc Diep (Alice)</a:t>
            </a:r>
            <a:endParaRPr lang="en-US" sz="4000" spc="371">
              <a:solidFill>
                <a:srgbClr val="252525"/>
              </a:solidFill>
              <a:latin typeface="Atkinson Hyperlegible"/>
              <a:ea typeface="Atkinson Hyperlegible"/>
              <a:cs typeface="Atkinson Hyperlegible"/>
              <a:sym typeface="Atkinson Hyperlegible"/>
            </a:endParaRPr>
          </a:p>
          <a:p>
            <a:pPr algn="ctr">
              <a:lnSpc>
                <a:spcPts val="4000"/>
              </a:lnSpc>
            </a:pPr>
            <a:r>
              <a:rPr lang="en-US" sz="4000" spc="371">
                <a:solidFill>
                  <a:srgbClr val="252525"/>
                </a:solidFill>
                <a:latin typeface="Atkinson Hyperlegible"/>
                <a:ea typeface="Atkinson Hyperlegible"/>
                <a:cs typeface="Atkinson Hyperlegible"/>
                <a:sym typeface="Atkinson Hyperlegible"/>
              </a:rPr>
              <a:t>Supervisor: Professor Amy George</a:t>
            </a:r>
            <a:endParaRPr lang="en-US" sz="4000" spc="371">
              <a:solidFill>
                <a:srgbClr val="252525"/>
              </a:solidFill>
              <a:latin typeface="Atkinson Hyperlegible"/>
              <a:ea typeface="Atkinson Hyperlegible"/>
              <a:cs typeface="Atkinson Hyperlegible"/>
              <a:sym typeface="Atkinson Hyperlegible"/>
            </a:endParaRPr>
          </a:p>
        </p:txBody>
      </p:sp>
      <p:sp>
        <p:nvSpPr>
          <p:cNvPr id="4" name="Freeform 4"/>
          <p:cNvSpPr/>
          <p:nvPr/>
        </p:nvSpPr>
        <p:spPr>
          <a:xfrm>
            <a:off x="13000999" y="8799851"/>
            <a:ext cx="4202452" cy="916899"/>
          </a:xfrm>
          <a:custGeom>
            <a:avLst/>
            <a:gdLst/>
            <a:ahLst/>
            <a:cxnLst/>
            <a:rect l="l" t="t" r="r" b="b"/>
            <a:pathLst>
              <a:path w="4202452" h="916899">
                <a:moveTo>
                  <a:pt x="0" y="0"/>
                </a:moveTo>
                <a:lnTo>
                  <a:pt x="4202452" y="0"/>
                </a:lnTo>
                <a:lnTo>
                  <a:pt x="4202452" y="916898"/>
                </a:lnTo>
                <a:lnTo>
                  <a:pt x="0" y="916898"/>
                </a:lnTo>
                <a:lnTo>
                  <a:pt x="0"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
        <p:nvSpPr>
          <p:cNvPr id="5" name="Freeform 5"/>
          <p:cNvSpPr/>
          <p:nvPr/>
        </p:nvSpPr>
        <p:spPr>
          <a:xfrm flipH="1">
            <a:off x="1028700" y="570251"/>
            <a:ext cx="4202452" cy="916899"/>
          </a:xfrm>
          <a:custGeom>
            <a:avLst/>
            <a:gdLst/>
            <a:ahLst/>
            <a:cxnLst/>
            <a:rect l="l" t="t" r="r" b="b"/>
            <a:pathLst>
              <a:path w="4202452" h="916899">
                <a:moveTo>
                  <a:pt x="4202452" y="0"/>
                </a:moveTo>
                <a:lnTo>
                  <a:pt x="0" y="0"/>
                </a:lnTo>
                <a:lnTo>
                  <a:pt x="0" y="916898"/>
                </a:lnTo>
                <a:lnTo>
                  <a:pt x="4202452" y="916898"/>
                </a:lnTo>
                <a:lnTo>
                  <a:pt x="4202452" y="0"/>
                </a:lnTo>
                <a:close/>
              </a:path>
            </a:pathLst>
          </a:custGeom>
          <a:blipFill>
            <a:blip r:embed="rId1">
              <a:alphaModFix amt="50000"/>
              <a:extLst>
                <a:ext uri="{96DAC541-7B7A-43D3-8B79-37D633B846F1}">
                  <asvg:svgBlip xmlns:asvg="http://schemas.microsoft.com/office/drawing/2016/SVG/main" r:embed="rId2"/>
                </a:ext>
              </a:extLst>
            </a:blip>
            <a:stretch>
              <a:fillRect/>
            </a:stretch>
          </a:blipFill>
        </p:spPr>
      </p:sp>
      <p:sp>
        <p:nvSpPr>
          <p:cNvPr id="6" name="TextBox 6"/>
          <p:cNvSpPr txBox="1"/>
          <p:nvPr/>
        </p:nvSpPr>
        <p:spPr>
          <a:xfrm>
            <a:off x="4196477" y="3194509"/>
            <a:ext cx="9895045" cy="530225"/>
          </a:xfrm>
          <a:prstGeom prst="rect">
            <a:avLst/>
          </a:prstGeom>
        </p:spPr>
        <p:txBody>
          <a:bodyPr lIns="0" tIns="0" rIns="0" bIns="0" rtlCol="0" anchor="t">
            <a:spAutoFit/>
          </a:bodyPr>
          <a:lstStyle/>
          <a:p>
            <a:pPr algn="ctr">
              <a:lnSpc>
                <a:spcPts val="4000"/>
              </a:lnSpc>
            </a:pPr>
            <a:r>
              <a:rPr lang="en-US" sz="4000" spc="371">
                <a:solidFill>
                  <a:srgbClr val="252525"/>
                </a:solidFill>
                <a:latin typeface="Atkinson Hyperlegible"/>
                <a:ea typeface="Atkinson Hyperlegible"/>
                <a:cs typeface="Atkinson Hyperlegible"/>
                <a:sym typeface="Atkinson Hyperlegible"/>
              </a:rPr>
              <a:t>Tenenbaum Tutorials 2024-2025</a:t>
            </a:r>
            <a:endParaRPr lang="en-US" sz="4000" spc="371">
              <a:solidFill>
                <a:srgbClr val="252525"/>
              </a:solidFill>
              <a:latin typeface="Atkinson Hyperlegible"/>
              <a:ea typeface="Atkinson Hyperlegible"/>
              <a:cs typeface="Atkinson Hyperlegible"/>
              <a:sym typeface="Atkinson Hyperlegible"/>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1496</Words>
  <Application>WPS Presentation</Application>
  <PresentationFormat>On-screen Show (4:3)</PresentationFormat>
  <Paragraphs>52</Paragraphs>
  <Slides>6</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6</vt:i4>
      </vt:variant>
    </vt:vector>
  </HeadingPairs>
  <TitlesOfParts>
    <vt:vector size="21" baseType="lpstr">
      <vt:lpstr>Arial</vt:lpstr>
      <vt:lpstr>SimSun</vt:lpstr>
      <vt:lpstr>Wingdings</vt:lpstr>
      <vt:lpstr>Atkinson Hyperlegible</vt:lpstr>
      <vt:lpstr>Lora</vt:lpstr>
      <vt:lpstr>The Seasons Bold</vt:lpstr>
      <vt:lpstr>Thonburi</vt:lpstr>
      <vt:lpstr>Atkinson Hyperlegible Bold</vt:lpstr>
      <vt:lpstr>Arial</vt:lpstr>
      <vt:lpstr>Calibri</vt:lpstr>
      <vt:lpstr>Helvetica Neue</vt:lpstr>
      <vt:lpstr>Microsoft YaHei</vt:lpstr>
      <vt:lpstr>汉仪旗黑</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Alice_Tenenbaum Research</dc:title>
  <dc:creator/>
  <cp:lastModifiedBy>diepbaongoc</cp:lastModifiedBy>
  <cp:revision>2</cp:revision>
  <dcterms:created xsi:type="dcterms:W3CDTF">2025-04-23T16:20:13Z</dcterms:created>
  <dcterms:modified xsi:type="dcterms:W3CDTF">2025-04-23T16:20:13Z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1033-5.7.1.8092</vt:lpwstr>
  </property>
</Properties>
</file>